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3"/>
  </p:notesMasterIdLst>
  <p:sldIdLst>
    <p:sldId id="260" r:id="rId2"/>
    <p:sldId id="257" r:id="rId3"/>
    <p:sldId id="259" r:id="rId4"/>
    <p:sldId id="280" r:id="rId5"/>
    <p:sldId id="262" r:id="rId6"/>
    <p:sldId id="268" r:id="rId7"/>
    <p:sldId id="278" r:id="rId8"/>
    <p:sldId id="279" r:id="rId9"/>
    <p:sldId id="263" r:id="rId10"/>
    <p:sldId id="281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4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2023-Feb-28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6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70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1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BF63D-F575-484A-BC46-59E485E57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882" y="3315197"/>
            <a:ext cx="7750969" cy="994770"/>
          </a:xfrm>
        </p:spPr>
        <p:txBody>
          <a:bodyPr>
            <a:noAutofit/>
          </a:bodyPr>
          <a:lstStyle/>
          <a:p>
            <a:r>
              <a:rPr lang="en-US" sz="4200"/>
              <a:t>Studies of a laser-cooled ion source for ultralow emittance beams</a:t>
            </a:r>
            <a:endParaRPr lang="en-US" sz="4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687CA-4DEE-1B47-B816-4C68BCCADA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March 1, 2023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607F09-5764-A242-ABEB-396D1B9BF1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515" y="5127812"/>
            <a:ext cx="7750969" cy="64541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PI, Presenter: Stephen Brooks</a:t>
            </a:r>
          </a:p>
          <a:p>
            <a:r>
              <a:rPr lang="en-US"/>
              <a:t>Co-PI: Kevin Brown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728290-62C5-7751-2884-A69D7717BEE8}"/>
              </a:ext>
            </a:extLst>
          </p:cNvPr>
          <p:cNvSpPr txBox="1">
            <a:spLocks/>
          </p:cNvSpPr>
          <p:nvPr/>
        </p:nvSpPr>
        <p:spPr>
          <a:xfrm>
            <a:off x="696515" y="2145445"/>
            <a:ext cx="8286750" cy="9397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00" dirty="0"/>
              <a:t>FY2024 NPP LDRD Type </a:t>
            </a:r>
            <a:r>
              <a:rPr lang="en-US" sz="3100"/>
              <a:t>B Proposal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21414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38136-5F9A-B612-2CA6-570CF446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3FD89C-1F1B-022E-4D0C-A00C3C45A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558507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E1363-EAC3-9344-8652-D558B0CA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BAF73F-9C1F-4C4C-91DD-8A85C506F69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8C615-E320-BC40-A247-02ADA4CA3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92" y="668973"/>
            <a:ext cx="3568541" cy="1639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952AE0-C463-E241-82C1-6906E84D9640}"/>
              </a:ext>
            </a:extLst>
          </p:cNvPr>
          <p:cNvSpPr txBox="1"/>
          <p:nvPr/>
        </p:nvSpPr>
        <p:spPr>
          <a:xfrm>
            <a:off x="275986" y="2270008"/>
            <a:ext cx="3575153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Transverse beam profiles before and after laser cooling phase transition (from cold unordered beam to ordered/crystalline beam)</a:t>
            </a:r>
            <a:r>
              <a:rPr lang="en-US" sz="105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A8FD81-3D98-4547-AB3C-9077283FD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725" y="2822176"/>
            <a:ext cx="2997852" cy="1755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394880-4E86-D849-9297-4DCBE125AD95}"/>
              </a:ext>
            </a:extLst>
          </p:cNvPr>
          <p:cNvSpPr txBox="1"/>
          <p:nvPr/>
        </p:nvSpPr>
        <p:spPr>
          <a:xfrm>
            <a:off x="4804976" y="4566364"/>
            <a:ext cx="1965953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/>
              <a:t>Buffer gas cooling of a trapped ion to the quantum regime</a:t>
            </a:r>
          </a:p>
          <a:p>
            <a:r>
              <a:rPr lang="en-US" sz="1050" dirty="0"/>
              <a:t>T. </a:t>
            </a:r>
            <a:r>
              <a:rPr lang="en-US" sz="1050" dirty="0" err="1"/>
              <a:t>Feldker</a:t>
            </a:r>
            <a:r>
              <a:rPr lang="en-US" sz="1050" dirty="0"/>
              <a:t>, H. </a:t>
            </a:r>
            <a:r>
              <a:rPr lang="en-US" sz="1050" dirty="0" err="1"/>
              <a:t>Fürst</a:t>
            </a:r>
            <a:r>
              <a:rPr lang="en-US" sz="1050" dirty="0"/>
              <a:t>, H. </a:t>
            </a:r>
            <a:r>
              <a:rPr lang="en-US" sz="1050" dirty="0" err="1"/>
              <a:t>Hirzler</a:t>
            </a:r>
            <a:r>
              <a:rPr lang="en-US" sz="1050" dirty="0"/>
              <a:t>, N. V. Ewald, M. </a:t>
            </a:r>
            <a:r>
              <a:rPr lang="en-US" sz="1050" dirty="0" err="1"/>
              <a:t>Mazzanti</a:t>
            </a:r>
            <a:r>
              <a:rPr lang="en-US" sz="1050" dirty="0"/>
              <a:t>, D. </a:t>
            </a:r>
            <a:r>
              <a:rPr lang="en-US" sz="1050" dirty="0" err="1"/>
              <a:t>Wiater</a:t>
            </a:r>
            <a:r>
              <a:rPr lang="en-US" sz="1050" dirty="0"/>
              <a:t>, M. </a:t>
            </a:r>
            <a:r>
              <a:rPr lang="en-US" sz="1050" dirty="0" err="1"/>
              <a:t>Tomza</a:t>
            </a:r>
            <a:r>
              <a:rPr lang="en-US" sz="1050" dirty="0"/>
              <a:t> and R. </a:t>
            </a:r>
            <a:r>
              <a:rPr lang="en-US" sz="1050" dirty="0" err="1"/>
              <a:t>Gerritsma</a:t>
            </a:r>
            <a:r>
              <a:rPr lang="en-US" sz="1050" dirty="0"/>
              <a:t>, Nature Physics Vol 16 April 2020  413–416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888779-28E8-9F4B-BC75-6B4BBA064A26}"/>
              </a:ext>
            </a:extLst>
          </p:cNvPr>
          <p:cNvSpPr/>
          <p:nvPr/>
        </p:nvSpPr>
        <p:spPr>
          <a:xfrm>
            <a:off x="272680" y="2767194"/>
            <a:ext cx="35751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Times" pitchFamily="2" charset="0"/>
              </a:rPr>
              <a:t>U Schramm, T </a:t>
            </a:r>
            <a:r>
              <a:rPr lang="en-US" sz="1050" dirty="0" err="1">
                <a:latin typeface="Times" pitchFamily="2" charset="0"/>
              </a:rPr>
              <a:t>Schätz</a:t>
            </a:r>
            <a:r>
              <a:rPr lang="en-US" sz="1050" dirty="0">
                <a:latin typeface="Times" pitchFamily="2" charset="0"/>
              </a:rPr>
              <a:t>, M Bussmann and D </a:t>
            </a:r>
            <a:r>
              <a:rPr lang="en-US" sz="1050" dirty="0" err="1">
                <a:latin typeface="Times" pitchFamily="2" charset="0"/>
              </a:rPr>
              <a:t>Habs</a:t>
            </a:r>
            <a:br>
              <a:rPr lang="en-US" sz="1050" dirty="0">
                <a:latin typeface="Times" pitchFamily="2" charset="0"/>
              </a:rPr>
            </a:br>
            <a:r>
              <a:rPr lang="en-US" sz="1050" dirty="0">
                <a:latin typeface="Times" pitchFamily="2" charset="0"/>
              </a:rPr>
              <a:t>Plasma Phys. Control. Fusion </a:t>
            </a:r>
            <a:r>
              <a:rPr lang="en-US" sz="1050" b="1" dirty="0">
                <a:latin typeface="Times" pitchFamily="2" charset="0"/>
              </a:rPr>
              <a:t>44 </a:t>
            </a:r>
            <a:r>
              <a:rPr lang="en-US" sz="1050" dirty="0">
                <a:latin typeface="Times" pitchFamily="2" charset="0"/>
              </a:rPr>
              <a:t>(2002) B375–B387 </a:t>
            </a:r>
            <a:endParaRPr lang="en-US" sz="105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439355-6DD0-3B46-8F9A-368620AD1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774" y="2987299"/>
            <a:ext cx="2477386" cy="16019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AA21E9-FCFA-9F41-BDB9-C0C0EC1B8242}"/>
              </a:ext>
            </a:extLst>
          </p:cNvPr>
          <p:cNvSpPr txBox="1"/>
          <p:nvPr/>
        </p:nvSpPr>
        <p:spPr>
          <a:xfrm>
            <a:off x="6604774" y="4581890"/>
            <a:ext cx="247738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D Winters, et al., Laser cooling of relativistic heavy-ion beams for FAIR,</a:t>
            </a:r>
          </a:p>
          <a:p>
            <a:r>
              <a:rPr lang="en-US" sz="1050" dirty="0"/>
              <a:t>Phys. Scr. T166 (2015) 014048 (6pp)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5A015C-74DF-C343-91F3-351EDA0DD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74" y="3188826"/>
            <a:ext cx="2633224" cy="23959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16B0818-C5E1-9B46-9638-56BD0184CCB9}"/>
              </a:ext>
            </a:extLst>
          </p:cNvPr>
          <p:cNvSpPr txBox="1"/>
          <p:nvPr/>
        </p:nvSpPr>
        <p:spPr>
          <a:xfrm>
            <a:off x="2953098" y="4569182"/>
            <a:ext cx="169422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/>
              <a:t>Measuring Ion Oscillations at the Quantum Level with Fluorescence Light</a:t>
            </a:r>
          </a:p>
          <a:p>
            <a:r>
              <a:rPr lang="en-US" sz="1050" dirty="0"/>
              <a:t>G. </a:t>
            </a:r>
            <a:r>
              <a:rPr lang="en-US" sz="1050" dirty="0" err="1"/>
              <a:t>Cerchiari</a:t>
            </a:r>
            <a:r>
              <a:rPr lang="en-US" sz="1050" dirty="0"/>
              <a:t>, G. Araneda, L. </a:t>
            </a:r>
            <a:r>
              <a:rPr lang="en-US" sz="1050" dirty="0" err="1"/>
              <a:t>Podhora</a:t>
            </a:r>
            <a:r>
              <a:rPr lang="en-US" sz="1050" dirty="0"/>
              <a:t>, L. </a:t>
            </a:r>
            <a:r>
              <a:rPr lang="en-US" sz="1050" dirty="0" err="1"/>
              <a:t>Slodička</a:t>
            </a:r>
            <a:r>
              <a:rPr lang="en-US" sz="1050" dirty="0"/>
              <a:t>, Y. </a:t>
            </a:r>
            <a:r>
              <a:rPr lang="en-US" sz="1050" dirty="0" err="1"/>
              <a:t>Colombe</a:t>
            </a:r>
            <a:r>
              <a:rPr lang="en-US" sz="1050" dirty="0"/>
              <a:t>, and R. Blatt</a:t>
            </a:r>
          </a:p>
          <a:p>
            <a:r>
              <a:rPr lang="en-US" sz="1050" dirty="0"/>
              <a:t>Phys. Rev. Lett. 127, 063603 – Published 4 August 2021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42FF13F-0F72-F64C-82CD-6410DF947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6455" y="642995"/>
            <a:ext cx="2762780" cy="21791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A0EBFF-42A9-1045-AEB3-6C47702E4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7833" y="657408"/>
            <a:ext cx="2651319" cy="195097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3606FBA-3338-DE47-AE92-39A96DC7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0"/>
            <a:ext cx="8436083" cy="762338"/>
          </a:xfrm>
        </p:spPr>
        <p:txBody>
          <a:bodyPr>
            <a:normAutofit fontScale="90000"/>
          </a:bodyPr>
          <a:lstStyle/>
          <a:p>
            <a:r>
              <a:rPr lang="en-US"/>
              <a:t>Laser Cooling Experiments 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532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7"/>
            <a:ext cx="8286750" cy="589614"/>
          </a:xfrm>
        </p:spPr>
        <p:txBody>
          <a:bodyPr>
            <a:normAutofit fontScale="90000"/>
          </a:bodyPr>
          <a:lstStyle/>
          <a:p>
            <a:r>
              <a:rPr lang="en-US" dirty="0"/>
              <a:t>FY2024 NPP LDRD Type </a:t>
            </a:r>
            <a:r>
              <a:rPr lang="en-US"/>
              <a:t>B Proposal</a:t>
            </a:r>
            <a:r>
              <a:rPr lang="en-US" dirty="0"/>
              <a:t>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588656"/>
            <a:ext cx="8286750" cy="4444156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Proposal 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title: </a:t>
            </a:r>
            <a:r>
              <a:rPr lang="en-US" sz="1800" b="1"/>
              <a:t>Studies of a laser-cooled ion source for ultralow emittance beams</a:t>
            </a:r>
            <a:endParaRPr lang="en-US" sz="1800" b="1" dirty="0"/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Primary 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Investigator: </a:t>
            </a:r>
            <a:r>
              <a:rPr lang="en-US" sz="1800" b="1"/>
              <a:t>Stephen Brooks</a:t>
            </a:r>
            <a:endParaRPr lang="en-US" sz="1800" b="1" dirty="0"/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Other 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Investigators: </a:t>
            </a:r>
            <a:r>
              <a:rPr lang="en-US" sz="1800" b="1"/>
              <a:t>Kevin Brown (co-PI), Dejan Trbojevic, George Mahler</a:t>
            </a:r>
            <a:endParaRPr lang="en-US" sz="1800" b="1" dirty="0"/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Indicate if this is a cross-directorate proposal. 	Yes ___	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No_X__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If yes, identify other directorates/organizations:</a:t>
            </a: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Proposal Term:  		From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: 10/1/2023            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	To</a:t>
            </a:r>
            <a:r>
              <a:rPr lang="en-US" sz="1800">
                <a:solidFill>
                  <a:schemeClr val="accent1">
                    <a:lumMod val="50000"/>
                  </a:schemeClr>
                </a:solidFill>
              </a:rPr>
              <a:t>: 9/30/2025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685800" lvl="2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0"/>
            <a:ext cx="8286750" cy="645459"/>
          </a:xfrm>
        </p:spPr>
        <p:txBody>
          <a:bodyPr>
            <a:normAutofit/>
          </a:bodyPr>
          <a:lstStyle/>
          <a:p>
            <a:r>
              <a:rPr lang="en-US" sz="3200" dirty="0"/>
              <a:t>FY2024 NPP LDRD Type </a:t>
            </a:r>
            <a:r>
              <a:rPr lang="en-US" sz="3200"/>
              <a:t>B Proposal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E8C22F-A5D6-4E1D-8CA4-C31170E4F5D6}"/>
              </a:ext>
            </a:extLst>
          </p:cNvPr>
          <p:cNvSpPr txBox="1"/>
          <p:nvPr/>
        </p:nvSpPr>
        <p:spPr>
          <a:xfrm>
            <a:off x="536204" y="941192"/>
            <a:ext cx="828674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/>
              <a:t>Studies of a laser-cooled ion source for ultralow emittance beams</a:t>
            </a:r>
          </a:p>
          <a:p>
            <a:r>
              <a:rPr lang="en-US"/>
              <a:t>Laser-cooled ion traps have been used to prepare groups of ions in very low temperature states (~milliKelvin).  We propose to study these ultralow emittance ion beams via both theory/design studies and an experimental test chamber, initially without cooling, which can measure the dynamics of extracting a trapped bunch.  This creates research opportunities in low emittance beam dynamics: formation of crystalline beams, new methods for creating high brightness ion beams (e.g., sympathetic cooling, higher average current), and exploring the limits of dense beams, for instance producing a very intense focal point limited by Coulomb repulsion instead of emittance.</a:t>
            </a:r>
          </a:p>
          <a:p>
            <a:endParaRPr lang="en-US" dirty="0"/>
          </a:p>
          <a:p>
            <a:r>
              <a:rPr lang="en-US" b="1"/>
              <a:t>Program: </a:t>
            </a:r>
            <a:r>
              <a:rPr lang="en-US"/>
              <a:t> </a:t>
            </a:r>
            <a:r>
              <a:rPr lang="en-US">
                <a:solidFill>
                  <a:srgbClr val="5B9BD5">
                    <a:lumMod val="50000"/>
                  </a:srgbClr>
                </a:solidFill>
              </a:rPr>
              <a:t>NP, with benefits for ARDAP, Multiprogram.</a:t>
            </a:r>
            <a:endParaRPr lang="en-US" dirty="0">
              <a:solidFill>
                <a:srgbClr val="5B9BD5">
                  <a:lumMod val="50000"/>
                </a:srgbClr>
              </a:solidFill>
            </a:endParaRPr>
          </a:p>
          <a:p>
            <a:endParaRPr lang="en-US" sz="600"/>
          </a:p>
          <a:p>
            <a:r>
              <a:rPr lang="en-US" b="1"/>
              <a:t>Return </a:t>
            </a:r>
            <a:r>
              <a:rPr lang="en-US" b="1" dirty="0"/>
              <a:t>on Investment</a:t>
            </a:r>
            <a:r>
              <a:rPr lang="en-US" b="1"/>
              <a:t>:  </a:t>
            </a:r>
            <a:r>
              <a:rPr lang="en-US">
                <a:solidFill>
                  <a:srgbClr val="5B9BD5">
                    <a:lumMod val="50000"/>
                  </a:srgbClr>
                </a:solidFill>
              </a:rPr>
              <a:t>Potential future funding from DOE Office of Science - NPP, ATRO.  Potential SBIR and SBTT opportunities.</a:t>
            </a:r>
          </a:p>
          <a:p>
            <a:endParaRPr lang="en-US" sz="600">
              <a:solidFill>
                <a:srgbClr val="FF0000"/>
              </a:solidFill>
            </a:endParaRPr>
          </a:p>
          <a:p>
            <a:r>
              <a:rPr lang="en-US" b="1"/>
              <a:t>Broader </a:t>
            </a:r>
            <a:r>
              <a:rPr lang="en-US" b="1" dirty="0"/>
              <a:t>impact on the activities at the laboratory</a:t>
            </a:r>
            <a:r>
              <a:rPr lang="en-US" b="1"/>
              <a:t>:  </a:t>
            </a:r>
            <a:r>
              <a:rPr lang="en-US">
                <a:solidFill>
                  <a:srgbClr val="5B9BD5">
                    <a:lumMod val="50000"/>
                  </a:srgbClr>
                </a:solidFill>
              </a:rPr>
              <a:t>This is exploratory, interdisciplinary research.  It has the potential to improve beam quality of the hadron facilities at BNL.  We expect multiple publications from this work.</a:t>
            </a:r>
            <a:endParaRPr lang="en-US" dirty="0"/>
          </a:p>
          <a:p>
            <a:endParaRPr lang="en-US" sz="600">
              <a:solidFill>
                <a:srgbClr val="FF0000"/>
              </a:solidFill>
            </a:endParaRPr>
          </a:p>
          <a:p>
            <a:r>
              <a:rPr lang="en-US"/>
              <a:t>Total </a:t>
            </a:r>
            <a:r>
              <a:rPr lang="en-US" dirty="0"/>
              <a:t>planned funding per year in FY24 </a:t>
            </a:r>
            <a:r>
              <a:rPr lang="en-US"/>
              <a:t>and FY25</a:t>
            </a:r>
          </a:p>
          <a:p>
            <a:r>
              <a:rPr lang="en-US"/>
              <a:t>Total Funding                 </a:t>
            </a:r>
            <a:r>
              <a:rPr lang="en-US">
                <a:solidFill>
                  <a:srgbClr val="5B9BD5">
                    <a:lumMod val="50000"/>
                  </a:srgbClr>
                </a:solidFill>
              </a:rPr>
              <a:t>$200k       $200k</a:t>
            </a:r>
          </a:p>
        </p:txBody>
      </p:sp>
    </p:spTree>
    <p:extLst>
      <p:ext uri="{BB962C8B-B14F-4D97-AF65-F5344CB8AC3E}">
        <p14:creationId xmlns:p14="http://schemas.microsoft.com/office/powerpoint/2010/main" val="1689545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2B825-2471-8A87-F120-08DD9605F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6538"/>
            <a:ext cx="8286750" cy="1185768"/>
          </a:xfrm>
        </p:spPr>
        <p:txBody>
          <a:bodyPr/>
          <a:lstStyle/>
          <a:p>
            <a:r>
              <a:rPr lang="en-GB"/>
              <a:t>Motivation: High Specific Luminosity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2A0A55-654A-4AB7-23D9-C974A07E1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92306"/>
            <a:ext cx="8286750" cy="484050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In luminosity formulas, beam size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/>
              <a:t>* is on the denominator</a:t>
            </a:r>
          </a:p>
          <a:p>
            <a:pPr marL="685800" lvl="1" indent="-342900"/>
            <a:r>
              <a:rPr lang="en-GB">
                <a:solidFill>
                  <a:schemeClr val="accent1"/>
                </a:solidFill>
              </a:rPr>
              <a:t>This is proportional to emittance (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</a:rPr>
              <a:t>e</a:t>
            </a:r>
            <a:r>
              <a:rPr lang="en-GB">
                <a:solidFill>
                  <a:schemeClr val="accent1"/>
                </a:solidFill>
              </a:rPr>
              <a:t>) for fixed opening angle 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</a:rPr>
              <a:t>s</a:t>
            </a:r>
            <a:r>
              <a:rPr lang="en-GB">
                <a:solidFill>
                  <a:schemeClr val="accent1"/>
                </a:solidFill>
              </a:rPr>
              <a:t>’*</a:t>
            </a:r>
          </a:p>
          <a:p>
            <a:pPr marL="685800" lvl="1" indent="-342900"/>
            <a:r>
              <a:rPr lang="en-GB">
                <a:solidFill>
                  <a:schemeClr val="accent1"/>
                </a:solidFill>
              </a:rPr>
              <a:t>Scaling {N </a:t>
            </a:r>
            <a:r>
              <a:rPr lang="en-GB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GB">
                <a:solidFill>
                  <a:schemeClr val="accent1"/>
                </a:solidFill>
              </a:rPr>
              <a:t>N/10, 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</a:rPr>
              <a:t>e </a:t>
            </a:r>
            <a:r>
              <a:rPr lang="en-GB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</a:rPr>
              <a:t>e</a:t>
            </a:r>
            <a:r>
              <a:rPr lang="en-GB">
                <a:solidFill>
                  <a:schemeClr val="accent1"/>
                </a:solidFill>
              </a:rPr>
              <a:t>/10, 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</a:rPr>
              <a:t>s</a:t>
            </a:r>
            <a:r>
              <a:rPr lang="en-GB">
                <a:solidFill>
                  <a:schemeClr val="accent1"/>
                </a:solidFill>
              </a:rPr>
              <a:t>* </a:t>
            </a:r>
            <a:r>
              <a:rPr lang="en-GB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</a:rPr>
              <a:t>s</a:t>
            </a:r>
            <a:r>
              <a:rPr lang="en-GB">
                <a:solidFill>
                  <a:schemeClr val="accent1"/>
                </a:solidFill>
              </a:rPr>
              <a:t>*/10, 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</a:rPr>
              <a:t>s</a:t>
            </a:r>
            <a:r>
              <a:rPr lang="en-GB">
                <a:solidFill>
                  <a:schemeClr val="accent1"/>
                </a:solidFill>
              </a:rPr>
              <a:t>’* constant} gives the same luminosity for fewer particles</a:t>
            </a:r>
          </a:p>
          <a:p>
            <a:pPr marL="1028700" lvl="2" indent="-342900"/>
            <a:r>
              <a:rPr lang="en-GB">
                <a:solidFill>
                  <a:schemeClr val="accent5">
                    <a:lumMod val="50000"/>
                  </a:schemeClr>
                </a:solidFill>
              </a:rPr>
              <a:t>(In 3D, longitudinal emittance and bunch length must also reduce)</a:t>
            </a:r>
          </a:p>
          <a:p>
            <a:pPr marL="685800" lvl="1" indent="-342900"/>
            <a:r>
              <a:rPr lang="en-GB">
                <a:solidFill>
                  <a:schemeClr val="accent1"/>
                </a:solidFill>
              </a:rPr>
              <a:t>Magnet strengths, space charge and beam-beam tune shift stay constant too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Laser cooled ion traps can provide </a:t>
            </a:r>
            <a:r>
              <a:rPr lang="en-GB" b="1"/>
              <a:t>very</a:t>
            </a:r>
            <a:r>
              <a:rPr lang="en-GB"/>
              <a:t> small emittances in all three planes</a:t>
            </a:r>
          </a:p>
          <a:p>
            <a:pPr marL="685800" lvl="1" indent="-342900"/>
            <a:r>
              <a:rPr lang="en-GB">
                <a:solidFill>
                  <a:schemeClr val="accent1"/>
                </a:solidFill>
              </a:rPr>
              <a:t>E.g. 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</a:rPr>
              <a:t>e</a:t>
            </a:r>
            <a:r>
              <a:rPr lang="en-GB" baseline="-25000">
                <a:solidFill>
                  <a:schemeClr val="accent1"/>
                </a:solidFill>
              </a:rPr>
              <a:t>norm,rms</a:t>
            </a:r>
            <a:r>
              <a:rPr lang="en-GB">
                <a:solidFill>
                  <a:schemeClr val="accent1"/>
                </a:solidFill>
              </a:rPr>
              <a:t>~10</a:t>
            </a:r>
            <a:r>
              <a:rPr lang="en-GB" baseline="30000">
                <a:solidFill>
                  <a:schemeClr val="accent1"/>
                </a:solidFill>
              </a:rPr>
              <a:t>-13</a:t>
            </a:r>
            <a:r>
              <a:rPr lang="en-GB">
                <a:solidFill>
                  <a:schemeClr val="accent1"/>
                </a:solidFill>
              </a:rPr>
              <a:t> m or even lower at S-POD, Univ. of Hiroshima</a:t>
            </a:r>
          </a:p>
          <a:p>
            <a:pPr marL="685800" lvl="1" indent="-342900"/>
            <a:r>
              <a:rPr lang="en-GB">
                <a:solidFill>
                  <a:schemeClr val="accent1"/>
                </a:solidFill>
              </a:rPr>
              <a:t>A million times smaller than traditional ion sources </a:t>
            </a:r>
            <a:r>
              <a:rPr lang="en-GB">
                <a:solidFill>
                  <a:schemeClr val="accent1"/>
                </a:solidFill>
                <a:latin typeface="Symbol" panose="05050102010706020507" pitchFamily="18" charset="2"/>
              </a:rPr>
              <a:t>e</a:t>
            </a:r>
            <a:r>
              <a:rPr lang="en-GB" baseline="-25000">
                <a:solidFill>
                  <a:schemeClr val="accent1"/>
                </a:solidFill>
              </a:rPr>
              <a:t>norm,rms</a:t>
            </a:r>
            <a:r>
              <a:rPr lang="en-GB">
                <a:solidFill>
                  <a:schemeClr val="accent1"/>
                </a:solidFill>
              </a:rPr>
              <a:t>~10</a:t>
            </a:r>
            <a:r>
              <a:rPr lang="en-GB" baseline="30000">
                <a:solidFill>
                  <a:schemeClr val="accent1"/>
                </a:solidFill>
              </a:rPr>
              <a:t>-7</a:t>
            </a:r>
            <a:r>
              <a:rPr lang="en-GB">
                <a:solidFill>
                  <a:schemeClr val="accent1"/>
                </a:solidFill>
              </a:rPr>
              <a:t>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Large headroom here for greater efficiency, making the same luminosity with lower currents</a:t>
            </a:r>
          </a:p>
          <a:p>
            <a:pPr marL="685800" lvl="1" indent="-342900"/>
            <a:r>
              <a:rPr lang="en-GB">
                <a:solidFill>
                  <a:schemeClr val="accent1"/>
                </a:solidFill>
              </a:rPr>
              <a:t>Emittance at collision would likely be dictated by accelerator equipment jitter rather than the source emittance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7B4A5E-1BBB-5E59-3D1D-2E266EB8E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750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378B464-52EE-3806-81BE-A71B4BE6C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475" y="1138516"/>
            <a:ext cx="1586008" cy="69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8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D9D13-A058-5B44-3552-2F21DEABB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7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1BF0C5-954B-0BBA-380F-997966D3AD3C}"/>
              </a:ext>
            </a:extLst>
          </p:cNvPr>
          <p:cNvSpPr txBox="1">
            <a:spLocks/>
          </p:cNvSpPr>
          <p:nvPr/>
        </p:nvSpPr>
        <p:spPr>
          <a:xfrm>
            <a:off x="628650" y="103647"/>
            <a:ext cx="7886700" cy="67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F606594-691E-CC68-5618-0AF2726AEE03}"/>
              </a:ext>
            </a:extLst>
          </p:cNvPr>
          <p:cNvSpPr txBox="1">
            <a:spLocks/>
          </p:cNvSpPr>
          <p:nvPr/>
        </p:nvSpPr>
        <p:spPr>
          <a:xfrm>
            <a:off x="5705994" y="889233"/>
            <a:ext cx="3465028" cy="5467117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Flexible source</a:t>
            </a:r>
            <a:r>
              <a:rPr lang="en-US" dirty="0"/>
              <a:t> with variable parameters over wide range: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Bunch charge</a:t>
            </a:r>
          </a:p>
          <a:p>
            <a:pPr lvl="2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Via gas pressure, trap voltage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Bunch size</a:t>
            </a:r>
          </a:p>
          <a:p>
            <a:pPr lvl="2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Via trap voltage, collimation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Emittance/temperature</a:t>
            </a:r>
          </a:p>
          <a:p>
            <a:pPr lvl="2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Stop cooling part way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Ion species</a:t>
            </a:r>
          </a:p>
          <a:p>
            <a:pPr lvl="2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Use sympathetic cooling - mix coolable ion e.g. </a:t>
            </a:r>
            <a:r>
              <a:rPr lang="en-US" baseline="30000" dirty="0">
                <a:solidFill>
                  <a:schemeClr val="accent5">
                    <a:lumMod val="50000"/>
                  </a:schemeClr>
                </a:solidFill>
              </a:rPr>
              <a:t>40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Ca</a:t>
            </a:r>
            <a:r>
              <a:rPr lang="en-US" baseline="30000" dirty="0">
                <a:solidFill>
                  <a:schemeClr val="accent5">
                    <a:lumMod val="50000"/>
                  </a:schemeClr>
                </a:solidFill>
              </a:rPr>
              <a:t>+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ion in contact with desired species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Easily exchangeable electrode configurations</a:t>
            </a:r>
          </a:p>
          <a:p>
            <a:r>
              <a:rPr lang="en-US" b="1" dirty="0"/>
              <a:t>Learn from existing skills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BNL ion sources, RF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Ion traps in universities, etc.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Beam laser cooling at accelerator labs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427BAE-AE06-DBD6-CF98-24B15C5F8DF1}"/>
              </a:ext>
            </a:extLst>
          </p:cNvPr>
          <p:cNvGrpSpPr/>
          <p:nvPr/>
        </p:nvGrpSpPr>
        <p:grpSpPr>
          <a:xfrm>
            <a:off x="1340054" y="2265194"/>
            <a:ext cx="4150519" cy="2286000"/>
            <a:chOff x="733425" y="1895475"/>
            <a:chExt cx="5534025" cy="304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E81C78-D08B-E342-5E2A-196A76435FC6}"/>
                </a:ext>
              </a:extLst>
            </p:cNvPr>
            <p:cNvSpPr/>
            <p:nvPr/>
          </p:nvSpPr>
          <p:spPr>
            <a:xfrm>
              <a:off x="733425" y="1895475"/>
              <a:ext cx="5534025" cy="304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873D81-2880-5D9F-D9F4-7678FE1C62F1}"/>
                </a:ext>
              </a:extLst>
            </p:cNvPr>
            <p:cNvSpPr/>
            <p:nvPr/>
          </p:nvSpPr>
          <p:spPr>
            <a:xfrm>
              <a:off x="966787" y="2137747"/>
              <a:ext cx="5053013" cy="25961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93DAD74F-F0EA-8C31-B7DE-111CC334575C}"/>
              </a:ext>
            </a:extLst>
          </p:cNvPr>
          <p:cNvCxnSpPr>
            <a:cxnSpLocks/>
            <a:stCxn id="12" idx="2"/>
            <a:endCxn id="34" idx="0"/>
          </p:cNvCxnSpPr>
          <p:nvPr/>
        </p:nvCxnSpPr>
        <p:spPr>
          <a:xfrm rot="16200000" flipH="1">
            <a:off x="2901567" y="3455691"/>
            <a:ext cx="1109198" cy="247443"/>
          </a:xfrm>
          <a:prstGeom prst="curvedConnector3">
            <a:avLst>
              <a:gd name="adj1" fmla="val -23855"/>
            </a:avLst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ylinder 11">
            <a:extLst>
              <a:ext uri="{FF2B5EF4-FFF2-40B4-BE49-F238E27FC236}">
                <a16:creationId xmlns:a16="http://schemas.microsoft.com/office/drawing/2014/main" id="{E7777D43-3CBF-F4CB-1F66-0B3FC3F7F8BF}"/>
              </a:ext>
            </a:extLst>
          </p:cNvPr>
          <p:cNvSpPr/>
          <p:nvPr/>
        </p:nvSpPr>
        <p:spPr>
          <a:xfrm rot="5400000">
            <a:off x="3257437" y="2524751"/>
            <a:ext cx="150017" cy="1150144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32BBD5E4-80ED-6054-F138-AFCC59A7B023}"/>
              </a:ext>
            </a:extLst>
          </p:cNvPr>
          <p:cNvSpPr/>
          <p:nvPr/>
        </p:nvSpPr>
        <p:spPr>
          <a:xfrm rot="5400000">
            <a:off x="2236558" y="3091110"/>
            <a:ext cx="435769" cy="430839"/>
          </a:xfrm>
          <a:prstGeom prst="can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Cylinder 13">
            <a:extLst>
              <a:ext uri="{FF2B5EF4-FFF2-40B4-BE49-F238E27FC236}">
                <a16:creationId xmlns:a16="http://schemas.microsoft.com/office/drawing/2014/main" id="{9F90C22A-B8DE-FC34-4DC7-39E74214B206}"/>
              </a:ext>
            </a:extLst>
          </p:cNvPr>
          <p:cNvSpPr/>
          <p:nvPr/>
        </p:nvSpPr>
        <p:spPr>
          <a:xfrm rot="5400000">
            <a:off x="4014029" y="3082000"/>
            <a:ext cx="435769" cy="449059"/>
          </a:xfrm>
          <a:prstGeom prst="can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C02BB2-F66B-C50E-7AAF-C9C23CB8B6EE}"/>
              </a:ext>
            </a:extLst>
          </p:cNvPr>
          <p:cNvSpPr/>
          <p:nvPr/>
        </p:nvSpPr>
        <p:spPr>
          <a:xfrm>
            <a:off x="3074557" y="3303671"/>
            <a:ext cx="50006" cy="50007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CB5620-DD14-FCE7-7EB3-2E302BA2A5D0}"/>
              </a:ext>
            </a:extLst>
          </p:cNvPr>
          <p:cNvSpPr/>
          <p:nvPr/>
        </p:nvSpPr>
        <p:spPr>
          <a:xfrm>
            <a:off x="3227253" y="3303671"/>
            <a:ext cx="50006" cy="50007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F987125-B9F5-6CB7-FADC-CACD0FB378C5}"/>
              </a:ext>
            </a:extLst>
          </p:cNvPr>
          <p:cNvSpPr/>
          <p:nvPr/>
        </p:nvSpPr>
        <p:spPr>
          <a:xfrm>
            <a:off x="3379949" y="3303671"/>
            <a:ext cx="50006" cy="50007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9D4EF4E-BDE6-6858-1269-0CA6BE78E8BE}"/>
              </a:ext>
            </a:extLst>
          </p:cNvPr>
          <p:cNvSpPr/>
          <p:nvPr/>
        </p:nvSpPr>
        <p:spPr>
          <a:xfrm>
            <a:off x="3532645" y="3303671"/>
            <a:ext cx="50006" cy="50007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32E7FF-6B83-75DA-504C-71325827F272}"/>
              </a:ext>
            </a:extLst>
          </p:cNvPr>
          <p:cNvGrpSpPr/>
          <p:nvPr/>
        </p:nvGrpSpPr>
        <p:grpSpPr>
          <a:xfrm>
            <a:off x="2441262" y="4141634"/>
            <a:ext cx="341185" cy="674369"/>
            <a:chOff x="2038351" y="4320540"/>
            <a:chExt cx="454913" cy="89915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3EE647E-E0F4-C3BD-D1F8-029686E22E5C}"/>
                </a:ext>
              </a:extLst>
            </p:cNvPr>
            <p:cNvSpPr/>
            <p:nvPr/>
          </p:nvSpPr>
          <p:spPr>
            <a:xfrm>
              <a:off x="2038351" y="4418032"/>
              <a:ext cx="454913" cy="6978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09BA1-9B64-2A65-1CC3-060539878966}"/>
                </a:ext>
              </a:extLst>
            </p:cNvPr>
            <p:cNvSpPr/>
            <p:nvPr/>
          </p:nvSpPr>
          <p:spPr>
            <a:xfrm>
              <a:off x="2114550" y="4418031"/>
              <a:ext cx="302513" cy="6978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7878425-68DA-6764-A13C-CFFA83CD57D2}"/>
                </a:ext>
              </a:extLst>
            </p:cNvPr>
            <p:cNvSpPr/>
            <p:nvPr/>
          </p:nvSpPr>
          <p:spPr>
            <a:xfrm>
              <a:off x="2190751" y="4320540"/>
              <a:ext cx="150113" cy="89915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4BC996-D56A-570E-98AF-C2ED40618EFD}"/>
              </a:ext>
            </a:extLst>
          </p:cNvPr>
          <p:cNvGrpSpPr/>
          <p:nvPr/>
        </p:nvGrpSpPr>
        <p:grpSpPr>
          <a:xfrm>
            <a:off x="2910370" y="4134013"/>
            <a:ext cx="341185" cy="674369"/>
            <a:chOff x="2038351" y="4320540"/>
            <a:chExt cx="454913" cy="89915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369BDA-85C8-98DE-E122-68A7688AC4D6}"/>
                </a:ext>
              </a:extLst>
            </p:cNvPr>
            <p:cNvSpPr/>
            <p:nvPr/>
          </p:nvSpPr>
          <p:spPr>
            <a:xfrm>
              <a:off x="2038351" y="4418032"/>
              <a:ext cx="454913" cy="6978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A1AC37-A4FE-F55B-4937-A1548A26DA96}"/>
                </a:ext>
              </a:extLst>
            </p:cNvPr>
            <p:cNvSpPr/>
            <p:nvPr/>
          </p:nvSpPr>
          <p:spPr>
            <a:xfrm>
              <a:off x="2114550" y="4418031"/>
              <a:ext cx="302513" cy="6978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9B9FBB-0294-DE44-A0C0-F14041B1D87F}"/>
                </a:ext>
              </a:extLst>
            </p:cNvPr>
            <p:cNvSpPr/>
            <p:nvPr/>
          </p:nvSpPr>
          <p:spPr>
            <a:xfrm>
              <a:off x="2190751" y="4320540"/>
              <a:ext cx="150113" cy="89915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3A8C244-7A9E-8A55-4728-DB5D57C65CC4}"/>
              </a:ext>
            </a:extLst>
          </p:cNvPr>
          <p:cNvGrpSpPr/>
          <p:nvPr/>
        </p:nvGrpSpPr>
        <p:grpSpPr>
          <a:xfrm>
            <a:off x="3883654" y="4131645"/>
            <a:ext cx="341185" cy="674369"/>
            <a:chOff x="2038351" y="4320540"/>
            <a:chExt cx="454913" cy="89915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3FD584-5B88-8FD8-8D4C-B17F1D4FB4C7}"/>
                </a:ext>
              </a:extLst>
            </p:cNvPr>
            <p:cNvSpPr/>
            <p:nvPr/>
          </p:nvSpPr>
          <p:spPr>
            <a:xfrm>
              <a:off x="2038351" y="4418032"/>
              <a:ext cx="454913" cy="6978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A0BD1D6-53F9-AC4B-77AF-2F0E29873248}"/>
                </a:ext>
              </a:extLst>
            </p:cNvPr>
            <p:cNvSpPr/>
            <p:nvPr/>
          </p:nvSpPr>
          <p:spPr>
            <a:xfrm>
              <a:off x="2114550" y="4418031"/>
              <a:ext cx="302513" cy="6978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A018ECF-0214-7E95-FDE7-4957200667F0}"/>
                </a:ext>
              </a:extLst>
            </p:cNvPr>
            <p:cNvSpPr/>
            <p:nvPr/>
          </p:nvSpPr>
          <p:spPr>
            <a:xfrm>
              <a:off x="2190751" y="4320540"/>
              <a:ext cx="150113" cy="89915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6DC1EA-2A11-212A-5FCE-ACCD86A89400}"/>
              </a:ext>
            </a:extLst>
          </p:cNvPr>
          <p:cNvGrpSpPr/>
          <p:nvPr/>
        </p:nvGrpSpPr>
        <p:grpSpPr>
          <a:xfrm>
            <a:off x="3409295" y="4134013"/>
            <a:ext cx="341185" cy="674369"/>
            <a:chOff x="2038351" y="4320540"/>
            <a:chExt cx="454913" cy="89915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2A02400-7092-E424-591D-1BF66D8296C0}"/>
                </a:ext>
              </a:extLst>
            </p:cNvPr>
            <p:cNvSpPr/>
            <p:nvPr/>
          </p:nvSpPr>
          <p:spPr>
            <a:xfrm>
              <a:off x="2038351" y="4418032"/>
              <a:ext cx="454913" cy="6978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2E3C10A-D9A1-4128-0C05-DD40E071C3FC}"/>
                </a:ext>
              </a:extLst>
            </p:cNvPr>
            <p:cNvSpPr/>
            <p:nvPr/>
          </p:nvSpPr>
          <p:spPr>
            <a:xfrm>
              <a:off x="2114550" y="4418031"/>
              <a:ext cx="302513" cy="6978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5AFC97B-498B-B4CE-6E6D-547D63243E0A}"/>
                </a:ext>
              </a:extLst>
            </p:cNvPr>
            <p:cNvSpPr/>
            <p:nvPr/>
          </p:nvSpPr>
          <p:spPr>
            <a:xfrm>
              <a:off x="2190751" y="4320540"/>
              <a:ext cx="150113" cy="89915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125F41C7-868F-3614-9C7B-D0B81E31F6C5}"/>
              </a:ext>
            </a:extLst>
          </p:cNvPr>
          <p:cNvCxnSpPr>
            <a:stCxn id="69" idx="4"/>
            <a:endCxn id="26" idx="0"/>
          </p:cNvCxnSpPr>
          <p:nvPr/>
        </p:nvCxnSpPr>
        <p:spPr>
          <a:xfrm rot="5400000">
            <a:off x="2948569" y="3750137"/>
            <a:ext cx="516270" cy="251482"/>
          </a:xfrm>
          <a:prstGeom prst="curvedConnector3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13366066-73A1-3EB8-7B29-7AA99B2F5DE9}"/>
              </a:ext>
            </a:extLst>
          </p:cNvPr>
          <p:cNvCxnSpPr>
            <a:cxnSpLocks/>
            <a:stCxn id="14" idx="4"/>
            <a:endCxn id="30" idx="0"/>
          </p:cNvCxnSpPr>
          <p:nvPr/>
        </p:nvCxnSpPr>
        <p:spPr>
          <a:xfrm rot="5400000">
            <a:off x="3839464" y="3739196"/>
            <a:ext cx="607232" cy="177666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140D7F4B-3D25-A7FF-99D9-44EEA016F4A0}"/>
              </a:ext>
            </a:extLst>
          </p:cNvPr>
          <p:cNvCxnSpPr>
            <a:cxnSpLocks/>
            <a:stCxn id="13" idx="4"/>
            <a:endCxn id="22" idx="0"/>
          </p:cNvCxnSpPr>
          <p:nvPr/>
        </p:nvCxnSpPr>
        <p:spPr>
          <a:xfrm rot="16200000" flipH="1">
            <a:off x="2224540" y="3754317"/>
            <a:ext cx="617219" cy="157412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25415458-AC00-159F-E1E1-4B60C0FB7ECC}"/>
              </a:ext>
            </a:extLst>
          </p:cNvPr>
          <p:cNvSpPr/>
          <p:nvPr/>
        </p:nvSpPr>
        <p:spPr>
          <a:xfrm>
            <a:off x="2580649" y="3196355"/>
            <a:ext cx="72398" cy="2280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DF5C1B0-76FD-2567-E718-7022C288C62F}"/>
              </a:ext>
            </a:extLst>
          </p:cNvPr>
          <p:cNvSpPr/>
          <p:nvPr/>
        </p:nvSpPr>
        <p:spPr>
          <a:xfrm>
            <a:off x="4369963" y="3196355"/>
            <a:ext cx="72398" cy="2280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506172-97BA-EA45-7794-869001395A86}"/>
              </a:ext>
            </a:extLst>
          </p:cNvPr>
          <p:cNvGrpSpPr/>
          <p:nvPr/>
        </p:nvGrpSpPr>
        <p:grpSpPr>
          <a:xfrm>
            <a:off x="4429756" y="4370688"/>
            <a:ext cx="607435" cy="211525"/>
            <a:chOff x="2038351" y="4418031"/>
            <a:chExt cx="454913" cy="69786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4609258-57F2-ADC2-7969-ACA696FDFC66}"/>
                </a:ext>
              </a:extLst>
            </p:cNvPr>
            <p:cNvSpPr/>
            <p:nvPr/>
          </p:nvSpPr>
          <p:spPr>
            <a:xfrm>
              <a:off x="2038351" y="4418032"/>
              <a:ext cx="454913" cy="6978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6013164-2A2D-73D1-B647-89E5E334428E}"/>
                </a:ext>
              </a:extLst>
            </p:cNvPr>
            <p:cNvSpPr/>
            <p:nvPr/>
          </p:nvSpPr>
          <p:spPr>
            <a:xfrm>
              <a:off x="2114550" y="4418031"/>
              <a:ext cx="302513" cy="6978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1CF04C9-4C8B-3766-562F-1F3F61767744}"/>
              </a:ext>
            </a:extLst>
          </p:cNvPr>
          <p:cNvGrpSpPr/>
          <p:nvPr/>
        </p:nvGrpSpPr>
        <p:grpSpPr>
          <a:xfrm>
            <a:off x="1819040" y="2250284"/>
            <a:ext cx="607435" cy="211525"/>
            <a:chOff x="2038351" y="4418031"/>
            <a:chExt cx="454913" cy="69786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36D2EC1-8DD4-2E1F-B618-A06795515DB5}"/>
                </a:ext>
              </a:extLst>
            </p:cNvPr>
            <p:cNvSpPr/>
            <p:nvPr/>
          </p:nvSpPr>
          <p:spPr>
            <a:xfrm>
              <a:off x="2038351" y="4418032"/>
              <a:ext cx="454913" cy="6978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DC2FB1B-C8CD-4077-B204-D3357E1CF148}"/>
                </a:ext>
              </a:extLst>
            </p:cNvPr>
            <p:cNvSpPr/>
            <p:nvPr/>
          </p:nvSpPr>
          <p:spPr>
            <a:xfrm>
              <a:off x="2114550" y="4418031"/>
              <a:ext cx="302513" cy="6978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C018BDD-F0D0-961E-23F9-D3ED4586BFC8}"/>
              </a:ext>
            </a:extLst>
          </p:cNvPr>
          <p:cNvCxnSpPr/>
          <p:nvPr/>
        </p:nvCxnSpPr>
        <p:spPr>
          <a:xfrm>
            <a:off x="1397775" y="1755511"/>
            <a:ext cx="3907060" cy="32309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3005CB-B923-1E8D-A993-3E9FC3A013C5}"/>
              </a:ext>
            </a:extLst>
          </p:cNvPr>
          <p:cNvGrpSpPr/>
          <p:nvPr/>
        </p:nvGrpSpPr>
        <p:grpSpPr>
          <a:xfrm>
            <a:off x="3047587" y="2250284"/>
            <a:ext cx="607435" cy="211525"/>
            <a:chOff x="2038351" y="4418031"/>
            <a:chExt cx="454913" cy="69786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786E3A0-4B5D-5D2B-D54F-DAF427E8DC40}"/>
                </a:ext>
              </a:extLst>
            </p:cNvPr>
            <p:cNvSpPr/>
            <p:nvPr/>
          </p:nvSpPr>
          <p:spPr>
            <a:xfrm>
              <a:off x="2038351" y="4418032"/>
              <a:ext cx="454913" cy="6978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FCEC3F-76C0-6B21-EC15-272AEA2FF56F}"/>
                </a:ext>
              </a:extLst>
            </p:cNvPr>
            <p:cNvSpPr/>
            <p:nvPr/>
          </p:nvSpPr>
          <p:spPr>
            <a:xfrm>
              <a:off x="2114550" y="4418031"/>
              <a:ext cx="302513" cy="6978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448EAAC-4D48-F9CD-5EF1-5EED13F788AC}"/>
              </a:ext>
            </a:extLst>
          </p:cNvPr>
          <p:cNvGrpSpPr/>
          <p:nvPr/>
        </p:nvGrpSpPr>
        <p:grpSpPr>
          <a:xfrm>
            <a:off x="5290425" y="2999954"/>
            <a:ext cx="213662" cy="607434"/>
            <a:chOff x="7235304" y="2886944"/>
            <a:chExt cx="284882" cy="80991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30777DA-3D17-316A-3D00-356E44EDC963}"/>
                </a:ext>
              </a:extLst>
            </p:cNvPr>
            <p:cNvSpPr/>
            <p:nvPr/>
          </p:nvSpPr>
          <p:spPr>
            <a:xfrm rot="5400000">
              <a:off x="6974212" y="3150883"/>
              <a:ext cx="809911" cy="282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u="sng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4BF99AA-AD10-03C6-86BA-74313731C602}"/>
                </a:ext>
              </a:extLst>
            </p:cNvPr>
            <p:cNvSpPr/>
            <p:nvPr/>
          </p:nvSpPr>
          <p:spPr>
            <a:xfrm rot="5400000">
              <a:off x="7308490" y="2813758"/>
              <a:ext cx="135662" cy="282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u="sng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08A4728-FE2C-C462-76C8-6EF80988C3A2}"/>
                </a:ext>
              </a:extLst>
            </p:cNvPr>
            <p:cNvSpPr/>
            <p:nvPr/>
          </p:nvSpPr>
          <p:spPr>
            <a:xfrm rot="5400000">
              <a:off x="7106913" y="3219509"/>
              <a:ext cx="538585" cy="1447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u="sng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F892F4B-F9FE-7105-263F-E1315AF2CC14}"/>
                </a:ext>
              </a:extLst>
            </p:cNvPr>
            <p:cNvSpPr/>
            <p:nvPr/>
          </p:nvSpPr>
          <p:spPr>
            <a:xfrm rot="5400000">
              <a:off x="7308490" y="3488007"/>
              <a:ext cx="135662" cy="282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u="sng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2BEF8F4-5170-F28D-86A9-DAE785C77DE7}"/>
              </a:ext>
            </a:extLst>
          </p:cNvPr>
          <p:cNvGrpSpPr/>
          <p:nvPr/>
        </p:nvGrpSpPr>
        <p:grpSpPr>
          <a:xfrm>
            <a:off x="1324477" y="3026310"/>
            <a:ext cx="213662" cy="607434"/>
            <a:chOff x="7235304" y="2886944"/>
            <a:chExt cx="284882" cy="80991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1A6A990-6133-C57D-504F-504940095DDE}"/>
                </a:ext>
              </a:extLst>
            </p:cNvPr>
            <p:cNvSpPr/>
            <p:nvPr/>
          </p:nvSpPr>
          <p:spPr>
            <a:xfrm rot="5400000">
              <a:off x="6974212" y="3150883"/>
              <a:ext cx="809911" cy="282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u="sng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7EC3D47-DCED-D876-9D8C-30A8A4CABD52}"/>
                </a:ext>
              </a:extLst>
            </p:cNvPr>
            <p:cNvSpPr/>
            <p:nvPr/>
          </p:nvSpPr>
          <p:spPr>
            <a:xfrm rot="5400000">
              <a:off x="7308490" y="2813758"/>
              <a:ext cx="135662" cy="282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u="sng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33A9E34-6C3F-BFC6-7658-80D6A59FB94E}"/>
                </a:ext>
              </a:extLst>
            </p:cNvPr>
            <p:cNvSpPr/>
            <p:nvPr/>
          </p:nvSpPr>
          <p:spPr>
            <a:xfrm rot="5400000">
              <a:off x="7106913" y="3219509"/>
              <a:ext cx="538585" cy="1447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u="sng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7EFF69D-7B2E-936A-096B-39B40793B891}"/>
                </a:ext>
              </a:extLst>
            </p:cNvPr>
            <p:cNvSpPr/>
            <p:nvPr/>
          </p:nvSpPr>
          <p:spPr>
            <a:xfrm rot="5400000">
              <a:off x="7308490" y="3488007"/>
              <a:ext cx="135662" cy="282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u="sng" dirty="0"/>
            </a:p>
          </p:txBody>
        </p:sp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96903EE-033C-4670-C71C-950A648330F5}"/>
              </a:ext>
            </a:extLst>
          </p:cNvPr>
          <p:cNvSpPr/>
          <p:nvPr/>
        </p:nvSpPr>
        <p:spPr>
          <a:xfrm>
            <a:off x="765390" y="1668144"/>
            <a:ext cx="303425" cy="91722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EE0F1D02-D89A-9BF0-84A2-3F77337D6006}"/>
              </a:ext>
            </a:extLst>
          </p:cNvPr>
          <p:cNvCxnSpPr>
            <a:cxnSpLocks/>
            <a:stCxn id="60" idx="2"/>
          </p:cNvCxnSpPr>
          <p:nvPr/>
        </p:nvCxnSpPr>
        <p:spPr>
          <a:xfrm rot="16200000" flipH="1">
            <a:off x="1001586" y="2500884"/>
            <a:ext cx="253985" cy="422951"/>
          </a:xfrm>
          <a:prstGeom prst="curved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lowchart: Summing Junction 61">
            <a:extLst>
              <a:ext uri="{FF2B5EF4-FFF2-40B4-BE49-F238E27FC236}">
                <a16:creationId xmlns:a16="http://schemas.microsoft.com/office/drawing/2014/main" id="{E14EA450-7877-4A6A-6155-79E0194D48B6}"/>
              </a:ext>
            </a:extLst>
          </p:cNvPr>
          <p:cNvSpPr/>
          <p:nvPr/>
        </p:nvSpPr>
        <p:spPr>
          <a:xfrm>
            <a:off x="1026555" y="2712359"/>
            <a:ext cx="178085" cy="169160"/>
          </a:xfrm>
          <a:prstGeom prst="flowChartSummingJunct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8C552AFD-874C-1327-7245-8F25FD1E4472}"/>
              </a:ext>
            </a:extLst>
          </p:cNvPr>
          <p:cNvCxnSpPr>
            <a:cxnSpLocks/>
            <a:stCxn id="64" idx="0"/>
          </p:cNvCxnSpPr>
          <p:nvPr/>
        </p:nvCxnSpPr>
        <p:spPr>
          <a:xfrm rot="5400000" flipH="1" flipV="1">
            <a:off x="849789" y="3760648"/>
            <a:ext cx="432941" cy="535749"/>
          </a:xfrm>
          <a:prstGeom prst="curved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64D9B04-CAB7-C768-F712-988A81316E81}"/>
              </a:ext>
            </a:extLst>
          </p:cNvPr>
          <p:cNvGrpSpPr/>
          <p:nvPr/>
        </p:nvGrpSpPr>
        <p:grpSpPr>
          <a:xfrm>
            <a:off x="944983" y="3540026"/>
            <a:ext cx="167829" cy="366041"/>
            <a:chOff x="829056" y="3779674"/>
            <a:chExt cx="223772" cy="48805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86B8600-C62D-77EB-C17F-ECF120E8E608}"/>
                </a:ext>
              </a:extLst>
            </p:cNvPr>
            <p:cNvSpPr/>
            <p:nvPr/>
          </p:nvSpPr>
          <p:spPr>
            <a:xfrm>
              <a:off x="829056" y="3779674"/>
              <a:ext cx="223772" cy="2377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D2E1E16-2FA9-34C4-A7F6-CFDA4DCA5706}"/>
                </a:ext>
              </a:extLst>
            </p:cNvPr>
            <p:cNvCxnSpPr>
              <a:cxnSpLocks/>
              <a:stCxn id="66" idx="4"/>
            </p:cNvCxnSpPr>
            <p:nvPr/>
          </p:nvCxnSpPr>
          <p:spPr>
            <a:xfrm flipH="1">
              <a:off x="937285" y="4017418"/>
              <a:ext cx="3657" cy="25031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F58822D-2C92-B587-6B4E-4CFD66A103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4880" y="3848100"/>
              <a:ext cx="64770" cy="495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Cylinder 68">
            <a:extLst>
              <a:ext uri="{FF2B5EF4-FFF2-40B4-BE49-F238E27FC236}">
                <a16:creationId xmlns:a16="http://schemas.microsoft.com/office/drawing/2014/main" id="{E19C6DD6-8B9E-8369-AC9A-EF7B45A26DB1}"/>
              </a:ext>
            </a:extLst>
          </p:cNvPr>
          <p:cNvSpPr/>
          <p:nvPr/>
        </p:nvSpPr>
        <p:spPr>
          <a:xfrm rot="5400000">
            <a:off x="3257437" y="2967662"/>
            <a:ext cx="150017" cy="1150144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68254C5-130F-7F59-E94C-A9CA70D1BAC0}"/>
              </a:ext>
            </a:extLst>
          </p:cNvPr>
          <p:cNvSpPr txBox="1"/>
          <p:nvPr/>
        </p:nvSpPr>
        <p:spPr>
          <a:xfrm>
            <a:off x="232140" y="2868327"/>
            <a:ext cx="11288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Gas input</a:t>
            </a:r>
            <a:r>
              <a:rPr lang="en-US" sz="1050"/>
              <a:t>, oven</a:t>
            </a:r>
            <a:endParaRPr lang="en-US" sz="105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A3F35E9-2210-A6A5-D1A1-975F073065A6}"/>
              </a:ext>
            </a:extLst>
          </p:cNvPr>
          <p:cNvSpPr txBox="1"/>
          <p:nvPr/>
        </p:nvSpPr>
        <p:spPr>
          <a:xfrm>
            <a:off x="172759" y="3617743"/>
            <a:ext cx="7980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Vacuum pump, pressure gauge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777E8D0-6BAC-360F-00FA-4525BE1179AA}"/>
              </a:ext>
            </a:extLst>
          </p:cNvPr>
          <p:cNvSpPr txBox="1"/>
          <p:nvPr/>
        </p:nvSpPr>
        <p:spPr>
          <a:xfrm>
            <a:off x="2865733" y="4832888"/>
            <a:ext cx="9711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Trap voltage feedthroughs</a:t>
            </a:r>
          </a:p>
          <a:p>
            <a:pPr algn="ctr"/>
            <a:r>
              <a:rPr lang="en-US" sz="1050" dirty="0"/>
              <a:t>from RF source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D6A5795-A980-64BC-FCC3-105EBA46EB33}"/>
              </a:ext>
            </a:extLst>
          </p:cNvPr>
          <p:cNvSpPr txBox="1"/>
          <p:nvPr/>
        </p:nvSpPr>
        <p:spPr>
          <a:xfrm>
            <a:off x="1536003" y="1689192"/>
            <a:ext cx="9711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Laser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9C54A23-8207-3175-8BC4-1782E96E6C7E}"/>
              </a:ext>
            </a:extLst>
          </p:cNvPr>
          <p:cNvSpPr txBox="1"/>
          <p:nvPr/>
        </p:nvSpPr>
        <p:spPr>
          <a:xfrm>
            <a:off x="2763926" y="1994337"/>
            <a:ext cx="14679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Diagnostics window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6D42B9E-CF81-C244-F78F-7839126E7625}"/>
              </a:ext>
            </a:extLst>
          </p:cNvPr>
          <p:cNvSpPr txBox="1"/>
          <p:nvPr/>
        </p:nvSpPr>
        <p:spPr>
          <a:xfrm>
            <a:off x="1839155" y="1993143"/>
            <a:ext cx="9711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Window</a:t>
            </a:r>
          </a:p>
        </p:txBody>
      </p:sp>
      <p:sp>
        <p:nvSpPr>
          <p:cNvPr id="76" name="Trapezoid 75">
            <a:extLst>
              <a:ext uri="{FF2B5EF4-FFF2-40B4-BE49-F238E27FC236}">
                <a16:creationId xmlns:a16="http://schemas.microsoft.com/office/drawing/2014/main" id="{A201D0A2-7F23-6DE3-CD13-964F7A60569E}"/>
              </a:ext>
            </a:extLst>
          </p:cNvPr>
          <p:cNvSpPr/>
          <p:nvPr/>
        </p:nvSpPr>
        <p:spPr>
          <a:xfrm>
            <a:off x="3128938" y="1543517"/>
            <a:ext cx="453713" cy="427346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7632B99-75DE-A8DF-2B36-BF143C7DBA9F}"/>
              </a:ext>
            </a:extLst>
          </p:cNvPr>
          <p:cNvSpPr txBox="1"/>
          <p:nvPr/>
        </p:nvSpPr>
        <p:spPr>
          <a:xfrm>
            <a:off x="5321115" y="3090142"/>
            <a:ext cx="9711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Port </a:t>
            </a:r>
            <a:r>
              <a:rPr lang="en-US" sz="1050"/>
              <a:t>for extraction</a:t>
            </a:r>
            <a:endParaRPr lang="en-US" sz="105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E6A2373-839D-4053-B281-F9862D54B79E}"/>
              </a:ext>
            </a:extLst>
          </p:cNvPr>
          <p:cNvSpPr txBox="1"/>
          <p:nvPr/>
        </p:nvSpPr>
        <p:spPr>
          <a:xfrm>
            <a:off x="298822" y="3123625"/>
            <a:ext cx="11100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Port for future injection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21DC4F4-5C9D-9151-8815-6663EAFE2157}"/>
              </a:ext>
            </a:extLst>
          </p:cNvPr>
          <p:cNvSpPr txBox="1"/>
          <p:nvPr/>
        </p:nvSpPr>
        <p:spPr>
          <a:xfrm>
            <a:off x="2673362" y="2604599"/>
            <a:ext cx="13181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Transverse trap electrodes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CB80F68-D2EA-3B51-7ABC-BB0D6C7BABC0}"/>
              </a:ext>
            </a:extLst>
          </p:cNvPr>
          <p:cNvSpPr txBox="1"/>
          <p:nvPr/>
        </p:nvSpPr>
        <p:spPr>
          <a:xfrm>
            <a:off x="3800529" y="2399697"/>
            <a:ext cx="11677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Longitudinal trap electrodes with injection / extraction hole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C0E1738-EBFC-3E5A-B4CA-97DAC93C65C7}"/>
              </a:ext>
            </a:extLst>
          </p:cNvPr>
          <p:cNvCxnSpPr>
            <a:cxnSpLocks/>
          </p:cNvCxnSpPr>
          <p:nvPr/>
        </p:nvCxnSpPr>
        <p:spPr>
          <a:xfrm>
            <a:off x="2173873" y="3971158"/>
            <a:ext cx="2357630" cy="0"/>
          </a:xfrm>
          <a:prstGeom prst="line">
            <a:avLst/>
          </a:prstGeom>
          <a:ln w="2857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BB9EBF7C-D60C-8E39-05ED-168E6266B857}"/>
              </a:ext>
            </a:extLst>
          </p:cNvPr>
          <p:cNvSpPr txBox="1"/>
          <p:nvPr/>
        </p:nvSpPr>
        <p:spPr>
          <a:xfrm>
            <a:off x="2667286" y="3199354"/>
            <a:ext cx="4638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Ions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5656349-7776-A0F1-1817-2867B7B1D9A7}"/>
              </a:ext>
            </a:extLst>
          </p:cNvPr>
          <p:cNvSpPr txBox="1"/>
          <p:nvPr/>
        </p:nvSpPr>
        <p:spPr>
          <a:xfrm>
            <a:off x="1508733" y="3648306"/>
            <a:ext cx="1018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7030A0"/>
                </a:solidFill>
              </a:rPr>
              <a:t>Interface for different electrode configurations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8EC90E5-B370-4A54-1991-EB9AB86F4EF9}"/>
              </a:ext>
            </a:extLst>
          </p:cNvPr>
          <p:cNvSpPr txBox="1"/>
          <p:nvPr/>
        </p:nvSpPr>
        <p:spPr>
          <a:xfrm>
            <a:off x="550263" y="5178030"/>
            <a:ext cx="203038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chemeClr val="accent2"/>
                </a:solidFill>
              </a:rPr>
              <a:t>Also will include electron gun (or high voltage electrode gap) </a:t>
            </a:r>
            <a:r>
              <a:rPr lang="en-US" sz="1050" dirty="0">
                <a:solidFill>
                  <a:schemeClr val="accent2"/>
                </a:solidFill>
              </a:rPr>
              <a:t>to establish plasma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A76FBD56-75A0-0554-D2D3-9C73323096EA}"/>
              </a:ext>
            </a:extLst>
          </p:cNvPr>
          <p:cNvSpPr txBox="1">
            <a:spLocks/>
          </p:cNvSpPr>
          <p:nvPr/>
        </p:nvSpPr>
        <p:spPr>
          <a:xfrm>
            <a:off x="428625" y="365126"/>
            <a:ext cx="8286750" cy="960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Ion Trap Test 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AE925-9B9A-1D5E-CCA9-350E7E1EEA24}"/>
              </a:ext>
            </a:extLst>
          </p:cNvPr>
          <p:cNvSpPr txBox="1"/>
          <p:nvPr/>
        </p:nvSpPr>
        <p:spPr>
          <a:xfrm>
            <a:off x="3497919" y="1507390"/>
            <a:ext cx="1467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e.g. CCD camera to detect fluorescence</a:t>
            </a:r>
            <a:endParaRPr lang="en-US" sz="1050" dirty="0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5CEEBFD2-1CF2-B944-5C23-ADE6B86D93D7}"/>
              </a:ext>
            </a:extLst>
          </p:cNvPr>
          <p:cNvSpPr/>
          <p:nvPr/>
        </p:nvSpPr>
        <p:spPr>
          <a:xfrm>
            <a:off x="5055156" y="3524957"/>
            <a:ext cx="157640" cy="739353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10CB8945-B991-E7D7-F092-B13619C1A40D}"/>
              </a:ext>
            </a:extLst>
          </p:cNvPr>
          <p:cNvSpPr/>
          <p:nvPr/>
        </p:nvSpPr>
        <p:spPr>
          <a:xfrm>
            <a:off x="5052900" y="2963366"/>
            <a:ext cx="157640" cy="739353"/>
          </a:xfrm>
          <a:prstGeom prst="parallelogram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113B15-20B4-4656-EB59-E322D02D3AE4}"/>
              </a:ext>
            </a:extLst>
          </p:cNvPr>
          <p:cNvSpPr txBox="1"/>
          <p:nvPr/>
        </p:nvSpPr>
        <p:spPr>
          <a:xfrm>
            <a:off x="5414667" y="3672101"/>
            <a:ext cx="10908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Destructive diagnostic (MCP or CCD)</a:t>
            </a:r>
            <a:endParaRPr lang="en-US" sz="1050" dirty="0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E313B3A-59BF-103D-1377-81F7D029D0F9}"/>
              </a:ext>
            </a:extLst>
          </p:cNvPr>
          <p:cNvGrpSpPr/>
          <p:nvPr/>
        </p:nvGrpSpPr>
        <p:grpSpPr>
          <a:xfrm>
            <a:off x="534675" y="4244993"/>
            <a:ext cx="531237" cy="532213"/>
            <a:chOff x="534675" y="4244993"/>
            <a:chExt cx="531237" cy="532213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161E2CE-4F0A-2CFA-A8A8-BE2E7B8EDC5C}"/>
                </a:ext>
              </a:extLst>
            </p:cNvPr>
            <p:cNvSpPr/>
            <p:nvPr/>
          </p:nvSpPr>
          <p:spPr>
            <a:xfrm>
              <a:off x="534675" y="4244993"/>
              <a:ext cx="527418" cy="53035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1C31D8B4-722C-44F3-09DC-EC27FFA5517B}"/>
                </a:ext>
              </a:extLst>
            </p:cNvPr>
            <p:cNvGrpSpPr/>
            <p:nvPr/>
          </p:nvGrpSpPr>
          <p:grpSpPr>
            <a:xfrm>
              <a:off x="534871" y="4244994"/>
              <a:ext cx="527221" cy="530352"/>
              <a:chOff x="534871" y="4244994"/>
              <a:chExt cx="527221" cy="530352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A80BFBE7-C35D-CB01-0D0B-0B822B38D078}"/>
                  </a:ext>
                </a:extLst>
              </p:cNvPr>
              <p:cNvGrpSpPr/>
              <p:nvPr/>
            </p:nvGrpSpPr>
            <p:grpSpPr>
              <a:xfrm>
                <a:off x="667455" y="4244994"/>
                <a:ext cx="265119" cy="530352"/>
                <a:chOff x="667455" y="4244994"/>
                <a:chExt cx="265119" cy="530352"/>
              </a:xfrm>
            </p:grpSpPr>
            <p:sp>
              <p:nvSpPr>
                <p:cNvPr id="89" name="Arc 88">
                  <a:extLst>
                    <a:ext uri="{FF2B5EF4-FFF2-40B4-BE49-F238E27FC236}">
                      <a16:creationId xmlns:a16="http://schemas.microsoft.com/office/drawing/2014/main" id="{FE62E0CE-70E4-4E98-B1D0-6C94EEE77C99}"/>
                    </a:ext>
                  </a:extLst>
                </p:cNvPr>
                <p:cNvSpPr/>
                <p:nvPr/>
              </p:nvSpPr>
              <p:spPr>
                <a:xfrm>
                  <a:off x="667455" y="4244994"/>
                  <a:ext cx="263708" cy="263708"/>
                </a:xfrm>
                <a:prstGeom prst="arc">
                  <a:avLst>
                    <a:gd name="adj1" fmla="val 16200000"/>
                    <a:gd name="adj2" fmla="val 5370149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Arc 89">
                  <a:extLst>
                    <a:ext uri="{FF2B5EF4-FFF2-40B4-BE49-F238E27FC236}">
                      <a16:creationId xmlns:a16="http://schemas.microsoft.com/office/drawing/2014/main" id="{793228EE-C6DF-F3DF-EC5A-FA125F8D37B4}"/>
                    </a:ext>
                  </a:extLst>
                </p:cNvPr>
                <p:cNvSpPr/>
                <p:nvPr/>
              </p:nvSpPr>
              <p:spPr>
                <a:xfrm rot="10800000">
                  <a:off x="668866" y="4511638"/>
                  <a:ext cx="263708" cy="263708"/>
                </a:xfrm>
                <a:prstGeom prst="arc">
                  <a:avLst>
                    <a:gd name="adj1" fmla="val 16200000"/>
                    <a:gd name="adj2" fmla="val 5370149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A87EFA1E-7F35-B3C5-BBD8-DFF5054DF3E5}"/>
                  </a:ext>
                </a:extLst>
              </p:cNvPr>
              <p:cNvGrpSpPr/>
              <p:nvPr/>
            </p:nvGrpSpPr>
            <p:grpSpPr>
              <a:xfrm rot="5400000">
                <a:off x="665922" y="4248822"/>
                <a:ext cx="265120" cy="527221"/>
                <a:chOff x="667454" y="4248125"/>
                <a:chExt cx="265120" cy="527221"/>
              </a:xfrm>
            </p:grpSpPr>
            <p:sp>
              <p:nvSpPr>
                <p:cNvPr id="93" name="Arc 92">
                  <a:extLst>
                    <a:ext uri="{FF2B5EF4-FFF2-40B4-BE49-F238E27FC236}">
                      <a16:creationId xmlns:a16="http://schemas.microsoft.com/office/drawing/2014/main" id="{C12FC399-581A-4710-F183-7516CBE09FFC}"/>
                    </a:ext>
                  </a:extLst>
                </p:cNvPr>
                <p:cNvSpPr/>
                <p:nvPr/>
              </p:nvSpPr>
              <p:spPr>
                <a:xfrm>
                  <a:off x="667454" y="4248125"/>
                  <a:ext cx="265119" cy="260577"/>
                </a:xfrm>
                <a:prstGeom prst="arc">
                  <a:avLst>
                    <a:gd name="adj1" fmla="val 16200000"/>
                    <a:gd name="adj2" fmla="val 5370149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Arc 93">
                  <a:extLst>
                    <a:ext uri="{FF2B5EF4-FFF2-40B4-BE49-F238E27FC236}">
                      <a16:creationId xmlns:a16="http://schemas.microsoft.com/office/drawing/2014/main" id="{A4E24549-6977-A4B9-AF25-C70B34BFFEF4}"/>
                    </a:ext>
                  </a:extLst>
                </p:cNvPr>
                <p:cNvSpPr/>
                <p:nvPr/>
              </p:nvSpPr>
              <p:spPr>
                <a:xfrm rot="10800000">
                  <a:off x="668866" y="4511638"/>
                  <a:ext cx="263708" cy="263708"/>
                </a:xfrm>
                <a:prstGeom prst="arc">
                  <a:avLst>
                    <a:gd name="adj1" fmla="val 16200000"/>
                    <a:gd name="adj2" fmla="val 5370149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C6BDF23-BD97-76AA-818A-09D72EBE797F}"/>
                </a:ext>
              </a:extLst>
            </p:cNvPr>
            <p:cNvGrpSpPr/>
            <p:nvPr/>
          </p:nvGrpSpPr>
          <p:grpSpPr>
            <a:xfrm rot="2700000">
              <a:off x="535560" y="4246854"/>
              <a:ext cx="530352" cy="530352"/>
              <a:chOff x="534872" y="4244994"/>
              <a:chExt cx="530352" cy="530352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CDD6FDBC-2C7E-9865-AB84-9BC6A3E3678E}"/>
                  </a:ext>
                </a:extLst>
              </p:cNvPr>
              <p:cNvGrpSpPr/>
              <p:nvPr/>
            </p:nvGrpSpPr>
            <p:grpSpPr>
              <a:xfrm>
                <a:off x="667455" y="4244994"/>
                <a:ext cx="265119" cy="530352"/>
                <a:chOff x="667455" y="4244994"/>
                <a:chExt cx="265119" cy="530352"/>
              </a:xfrm>
            </p:grpSpPr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F56CF4FD-E8F5-C3E4-C112-8F84CECACF17}"/>
                    </a:ext>
                  </a:extLst>
                </p:cNvPr>
                <p:cNvSpPr/>
                <p:nvPr/>
              </p:nvSpPr>
              <p:spPr>
                <a:xfrm>
                  <a:off x="667455" y="4244994"/>
                  <a:ext cx="263708" cy="263708"/>
                </a:xfrm>
                <a:prstGeom prst="arc">
                  <a:avLst>
                    <a:gd name="adj1" fmla="val 16200000"/>
                    <a:gd name="adj2" fmla="val 5370149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Arc 101">
                  <a:extLst>
                    <a:ext uri="{FF2B5EF4-FFF2-40B4-BE49-F238E27FC236}">
                      <a16:creationId xmlns:a16="http://schemas.microsoft.com/office/drawing/2014/main" id="{9A396511-A0D9-BF0A-CB2C-673420B20DA9}"/>
                    </a:ext>
                  </a:extLst>
                </p:cNvPr>
                <p:cNvSpPr/>
                <p:nvPr/>
              </p:nvSpPr>
              <p:spPr>
                <a:xfrm rot="10800000">
                  <a:off x="668866" y="4511638"/>
                  <a:ext cx="263708" cy="263708"/>
                </a:xfrm>
                <a:prstGeom prst="arc">
                  <a:avLst>
                    <a:gd name="adj1" fmla="val 16200000"/>
                    <a:gd name="adj2" fmla="val 5370149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91CF5316-F328-FF86-77B2-FD950B7327AC}"/>
                  </a:ext>
                </a:extLst>
              </p:cNvPr>
              <p:cNvGrpSpPr/>
              <p:nvPr/>
            </p:nvGrpSpPr>
            <p:grpSpPr>
              <a:xfrm rot="5400000">
                <a:off x="667488" y="4247257"/>
                <a:ext cx="265119" cy="530352"/>
                <a:chOff x="667455" y="4244994"/>
                <a:chExt cx="265119" cy="530352"/>
              </a:xfrm>
            </p:grpSpPr>
            <p:sp>
              <p:nvSpPr>
                <p:cNvPr id="99" name="Arc 98">
                  <a:extLst>
                    <a:ext uri="{FF2B5EF4-FFF2-40B4-BE49-F238E27FC236}">
                      <a16:creationId xmlns:a16="http://schemas.microsoft.com/office/drawing/2014/main" id="{D34E86DC-29A1-E568-23CD-CA0B7AFC2B42}"/>
                    </a:ext>
                  </a:extLst>
                </p:cNvPr>
                <p:cNvSpPr/>
                <p:nvPr/>
              </p:nvSpPr>
              <p:spPr>
                <a:xfrm>
                  <a:off x="667455" y="4244994"/>
                  <a:ext cx="263708" cy="263708"/>
                </a:xfrm>
                <a:prstGeom prst="arc">
                  <a:avLst>
                    <a:gd name="adj1" fmla="val 16200000"/>
                    <a:gd name="adj2" fmla="val 5370149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0" name="Arc 99">
                  <a:extLst>
                    <a:ext uri="{FF2B5EF4-FFF2-40B4-BE49-F238E27FC236}">
                      <a16:creationId xmlns:a16="http://schemas.microsoft.com/office/drawing/2014/main" id="{09A93EBC-A32B-D8C2-CEC5-8B99777359D3}"/>
                    </a:ext>
                  </a:extLst>
                </p:cNvPr>
                <p:cNvSpPr/>
                <p:nvPr/>
              </p:nvSpPr>
              <p:spPr>
                <a:xfrm rot="10800000">
                  <a:off x="668866" y="4511638"/>
                  <a:ext cx="263708" cy="263708"/>
                </a:xfrm>
                <a:prstGeom prst="arc">
                  <a:avLst>
                    <a:gd name="adj1" fmla="val 16200000"/>
                    <a:gd name="adj2" fmla="val 5370149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B6F9F90-49C9-83C8-4455-5E3E61A50F41}"/>
              </a:ext>
            </a:extLst>
          </p:cNvPr>
          <p:cNvSpPr/>
          <p:nvPr/>
        </p:nvSpPr>
        <p:spPr>
          <a:xfrm rot="5400000">
            <a:off x="5046908" y="4306178"/>
            <a:ext cx="129453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u="sng" dirty="0"/>
          </a:p>
        </p:txBody>
      </p:sp>
    </p:spTree>
    <p:extLst>
      <p:ext uri="{BB962C8B-B14F-4D97-AF65-F5344CB8AC3E}">
        <p14:creationId xmlns:p14="http://schemas.microsoft.com/office/powerpoint/2010/main" val="2949854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ACFD-65D1-424B-DFAE-5D1AD296B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6536"/>
            <a:ext cx="8286750" cy="742984"/>
          </a:xfrm>
        </p:spPr>
        <p:txBody>
          <a:bodyPr>
            <a:normAutofit/>
          </a:bodyPr>
          <a:lstStyle/>
          <a:p>
            <a:r>
              <a:rPr lang="en-GB"/>
              <a:t>Coulomb Crystal Simulations</a:t>
            </a:r>
          </a:p>
        </p:txBody>
      </p:sp>
      <p:pic>
        <p:nvPicPr>
          <p:cNvPr id="5" name="movie_lasercool2_20fps">
            <a:hlinkClick r:id="" action="ppaction://media"/>
            <a:extLst>
              <a:ext uri="{FF2B5EF4-FFF2-40B4-BE49-F238E27FC236}">
                <a16:creationId xmlns:a16="http://schemas.microsoft.com/office/drawing/2014/main" id="{7D4F2C46-BCCE-B7FE-0AB7-2D82548503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429000"/>
            <a:ext cx="4572863" cy="3429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BAED4-61DD-EA62-5619-3AF47D893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  <p:pic>
        <p:nvPicPr>
          <p:cNvPr id="6" name="movie_extraction3_20fps">
            <a:hlinkClick r:id="" action="ppaction://media"/>
            <a:extLst>
              <a:ext uri="{FF2B5EF4-FFF2-40B4-BE49-F238E27FC236}">
                <a16:creationId xmlns:a16="http://schemas.microsoft.com/office/drawing/2014/main" id="{AB755874-F58F-B5A7-16F3-C25B43D468E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448" y="3429000"/>
            <a:ext cx="4572552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F23A0-9761-C23E-B2A9-7043190B3E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2427"/>
          <a:stretch/>
        </p:blipFill>
        <p:spPr>
          <a:xfrm>
            <a:off x="7259814" y="365126"/>
            <a:ext cx="1884186" cy="1578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60DD46-9948-0391-1387-DF5639915AF0}"/>
              </a:ext>
            </a:extLst>
          </p:cNvPr>
          <p:cNvSpPr txBox="1"/>
          <p:nvPr/>
        </p:nvSpPr>
        <p:spPr>
          <a:xfrm>
            <a:off x="7259814" y="1943498"/>
            <a:ext cx="1929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/>
              <a:t>Above: </a:t>
            </a:r>
            <a:r>
              <a:rPr lang="en-GB" sz="1400"/>
              <a:t>Fluorescence </a:t>
            </a:r>
            <a:r>
              <a:rPr lang="en-GB" sz="1400" dirty="0"/>
              <a:t>of Coulomb crystal in S-POD trap</a:t>
            </a:r>
            <a:r>
              <a:rPr lang="en-GB" sz="1400"/>
              <a:t>, from K. Izawa et al., </a:t>
            </a:r>
            <a:r>
              <a:rPr lang="en-US" sz="1400"/>
              <a:t>J. Phys</a:t>
            </a:r>
            <a:r>
              <a:rPr lang="en-US" sz="1400" dirty="0"/>
              <a:t>. Soc. Jpn., Vol. 79, No</a:t>
            </a:r>
            <a:r>
              <a:rPr lang="en-US" sz="1400"/>
              <a:t>. 12 (U.Hiroshima)</a:t>
            </a:r>
            <a:endParaRPr lang="en-GB" sz="1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34500D4-0E50-FB58-3737-8A06B5425A06}"/>
              </a:ext>
            </a:extLst>
          </p:cNvPr>
          <p:cNvCxnSpPr>
            <a:cxnSpLocks/>
          </p:cNvCxnSpPr>
          <p:nvPr/>
        </p:nvCxnSpPr>
        <p:spPr>
          <a:xfrm>
            <a:off x="7467600" y="205186"/>
            <a:ext cx="1358838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EC92A72-AAFC-241F-9ED6-3C9CC9E79041}"/>
              </a:ext>
            </a:extLst>
          </p:cNvPr>
          <p:cNvSpPr txBox="1"/>
          <p:nvPr/>
        </p:nvSpPr>
        <p:spPr>
          <a:xfrm>
            <a:off x="7858709" y="155716"/>
            <a:ext cx="630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1mm</a:t>
            </a:r>
            <a:endParaRPr lang="en-GB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D0AF75-2489-E058-46A7-83F46A71D52B}"/>
              </a:ext>
            </a:extLst>
          </p:cNvPr>
          <p:cNvSpPr txBox="1"/>
          <p:nvPr/>
        </p:nvSpPr>
        <p:spPr>
          <a:xfrm>
            <a:off x="255341" y="2858561"/>
            <a:ext cx="406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/>
              <a:t>Below left: </a:t>
            </a:r>
            <a:r>
              <a:rPr lang="en-GB" sz="1400"/>
              <a:t>Full cycle of 6-laser cooling (optical molasses) of 100 Ca</a:t>
            </a:r>
            <a:r>
              <a:rPr lang="en-GB" sz="1400" baseline="30000"/>
              <a:t>+</a:t>
            </a:r>
            <a:r>
              <a:rPr lang="en-GB" sz="1400"/>
              <a:t> ions </a:t>
            </a:r>
            <a:r>
              <a:rPr lang="en-GB" sz="1400">
                <a:sym typeface="Wingdings" panose="05000000000000000000" pitchFamily="2" charset="2"/>
              </a:rPr>
              <a:t> Coulomb crystal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ECC46E-72D2-76DE-7F5D-858383629681}"/>
              </a:ext>
            </a:extLst>
          </p:cNvPr>
          <p:cNvSpPr txBox="1"/>
          <p:nvPr/>
        </p:nvSpPr>
        <p:spPr>
          <a:xfrm>
            <a:off x="4495647" y="2858561"/>
            <a:ext cx="245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/>
              <a:t>Below right: </a:t>
            </a:r>
            <a:r>
              <a:rPr lang="en-GB" sz="1400"/>
              <a:t>Extraction of 500 Ca</a:t>
            </a:r>
            <a:r>
              <a:rPr lang="en-GB" sz="1400" baseline="30000"/>
              <a:t>+</a:t>
            </a:r>
            <a:r>
              <a:rPr lang="en-GB" sz="1400"/>
              <a:t> ion Coulomb crystal</a:t>
            </a:r>
            <a:endParaRPr lang="en-GB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662B97-F95A-90BB-0402-5CC2638712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5758" y="574368"/>
            <a:ext cx="3148242" cy="22841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083E02-68B7-EB35-E9D6-2A2E020C543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693" y="574368"/>
            <a:ext cx="3148242" cy="22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8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E0C88-97C0-46E6-B34F-75F9D2333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95177"/>
            <a:ext cx="8286750" cy="762338"/>
          </a:xfrm>
        </p:spPr>
        <p:txBody>
          <a:bodyPr/>
          <a:lstStyle/>
          <a:p>
            <a:r>
              <a:rPr lang="en-US"/>
              <a:t>Project Goals</a:t>
            </a:r>
            <a:r>
              <a:rPr lang="en-US" dirty="0"/>
              <a:t>, Deliverables,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1532-ED4B-4C01-A927-92B712F25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957515"/>
            <a:ext cx="8286750" cy="51384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Design an ion trap test bench for laser cooling studies and construct a basic foundational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Develop and characterize low emittance beam applications</a:t>
            </a:r>
          </a:p>
          <a:p>
            <a:r>
              <a:rPr lang="en-US" dirty="0"/>
              <a:t>Deliverables: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Publications based on design, theory, </a:t>
            </a:r>
            <a:r>
              <a:rPr lang="en-US">
                <a:solidFill>
                  <a:schemeClr val="accent1"/>
                </a:solidFill>
              </a:rPr>
              <a:t>and simulation </a:t>
            </a:r>
            <a:r>
              <a:rPr lang="en-US" dirty="0">
                <a:solidFill>
                  <a:schemeClr val="accent1"/>
                </a:solidFill>
              </a:rPr>
              <a:t>efforts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Initial test </a:t>
            </a:r>
            <a:r>
              <a:rPr lang="en-US">
                <a:solidFill>
                  <a:schemeClr val="accent1"/>
                </a:solidFill>
              </a:rPr>
              <a:t>bench capable of measuring ion bunch trapping and extraction, future platform </a:t>
            </a:r>
            <a:r>
              <a:rPr lang="en-US" dirty="0">
                <a:solidFill>
                  <a:schemeClr val="accent1"/>
                </a:solidFill>
              </a:rPr>
              <a:t>for cooling experiments</a:t>
            </a:r>
          </a:p>
          <a:p>
            <a:r>
              <a:rPr lang="en-US" dirty="0"/>
              <a:t>Methods: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Design and simulation studies to identify components to be used in test stand and determine beam parameter ranges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Theoretical work to focus on </a:t>
            </a:r>
            <a:r>
              <a:rPr lang="en-US">
                <a:solidFill>
                  <a:schemeClr val="accent1"/>
                </a:solidFill>
              </a:rPr>
              <a:t>cooling methods, improving cooling throughput, molecular dynamics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Particle tracking of manipulating and focusing Coulomb crystals in beamlines, with magnetic aberration correction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3297F-C5B2-4AF5-8468-8BFA4D414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095405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E0C88-97C0-46E6-B34F-75F9D2333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95177"/>
            <a:ext cx="8286750" cy="762338"/>
          </a:xfrm>
        </p:spPr>
        <p:txBody>
          <a:bodyPr/>
          <a:lstStyle/>
          <a:p>
            <a:r>
              <a:rPr lang="en-US" dirty="0"/>
              <a:t>Personnel, Procurements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1532-ED4B-4C01-A927-92B712F25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047326"/>
            <a:ext cx="8286750" cy="5003850"/>
          </a:xfrm>
        </p:spPr>
        <p:txBody>
          <a:bodyPr>
            <a:normAutofit/>
          </a:bodyPr>
          <a:lstStyle/>
          <a:p>
            <a:r>
              <a:rPr lang="en-US" dirty="0"/>
              <a:t>Direct Personnel: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Stephen </a:t>
            </a:r>
            <a:r>
              <a:rPr lang="en-US" dirty="0">
                <a:solidFill>
                  <a:schemeClr val="accent1"/>
                </a:solidFill>
              </a:rPr>
              <a:t>Brooks</a:t>
            </a:r>
            <a:r>
              <a:rPr lang="en-US">
                <a:solidFill>
                  <a:schemeClr val="accent1"/>
                </a:solidFill>
              </a:rPr>
              <a:t>: design, simulations</a:t>
            </a:r>
            <a:endParaRPr lang="en-US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Kevin Brown</a:t>
            </a:r>
            <a:r>
              <a:rPr lang="en-US">
                <a:solidFill>
                  <a:schemeClr val="accent1"/>
                </a:solidFill>
              </a:rPr>
              <a:t>: physics, theory</a:t>
            </a:r>
            <a:endParaRPr lang="en-US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George Mahler: engineering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Dejan Trbojevic: atomic physics</a:t>
            </a:r>
          </a:p>
          <a:p>
            <a:endParaRPr lang="en-US" dirty="0"/>
          </a:p>
          <a:p>
            <a:r>
              <a:rPr lang="en-US" dirty="0"/>
              <a:t>Procurements: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Vacuum chamber (in hand, no cost)</a:t>
            </a:r>
          </a:p>
          <a:p>
            <a:pPr marL="685800" lvl="1" indent="-342900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Cleaning and preparing vacuum chamber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Materials for ion trap, imaging system, vacuum systems, </a:t>
            </a:r>
            <a:r>
              <a:rPr lang="en-US">
                <a:solidFill>
                  <a:schemeClr val="accent1"/>
                </a:solidFill>
              </a:rPr>
              <a:t>power supplies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Lasers &amp; optics for cooling ~$100k total, </a:t>
            </a:r>
            <a:r>
              <a:rPr lang="en-US" i="1">
                <a:solidFill>
                  <a:schemeClr val="accent1"/>
                </a:solidFill>
              </a:rPr>
              <a:t>may</a:t>
            </a:r>
            <a:r>
              <a:rPr lang="en-US">
                <a:solidFill>
                  <a:schemeClr val="accent1"/>
                </a:solidFill>
              </a:rPr>
              <a:t> be possible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3297F-C5B2-4AF5-8468-8BFA4D414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97216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69ADDA-D911-4B7F-8578-5ADD1E098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F08BFA-FA92-040F-FC18-5CD8FBEB9F20}"/>
              </a:ext>
            </a:extLst>
          </p:cNvPr>
          <p:cNvSpPr txBox="1">
            <a:spLocks/>
          </p:cNvSpPr>
          <p:nvPr/>
        </p:nvSpPr>
        <p:spPr>
          <a:xfrm>
            <a:off x="428625" y="176279"/>
            <a:ext cx="8286750" cy="638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8B21BD-30BF-E939-8EBC-73B133E0D07E}"/>
              </a:ext>
            </a:extLst>
          </p:cNvPr>
          <p:cNvSpPr txBox="1">
            <a:spLocks/>
          </p:cNvSpPr>
          <p:nvPr/>
        </p:nvSpPr>
        <p:spPr>
          <a:xfrm>
            <a:off x="330853" y="1236340"/>
            <a:ext cx="8715375" cy="525653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This project will focus on two specific things:</a:t>
            </a:r>
          </a:p>
          <a:p>
            <a:pPr marL="457200" indent="-457200"/>
            <a:r>
              <a:rPr lang="en-US">
                <a:solidFill>
                  <a:schemeClr val="accent1"/>
                </a:solidFill>
              </a:rPr>
              <a:t>The </a:t>
            </a:r>
            <a:r>
              <a:rPr lang="en-US" b="1">
                <a:solidFill>
                  <a:schemeClr val="accent1"/>
                </a:solidFill>
              </a:rPr>
              <a:t>design</a:t>
            </a:r>
            <a:r>
              <a:rPr lang="en-US">
                <a:solidFill>
                  <a:schemeClr val="accent1"/>
                </a:solidFill>
              </a:rPr>
              <a:t> and </a:t>
            </a:r>
            <a:r>
              <a:rPr lang="en-US" b="1">
                <a:solidFill>
                  <a:schemeClr val="accent1"/>
                </a:solidFill>
              </a:rPr>
              <a:t>construction</a:t>
            </a:r>
            <a:r>
              <a:rPr lang="en-US">
                <a:solidFill>
                  <a:schemeClr val="accent1"/>
                </a:solidFill>
              </a:rPr>
              <a:t> of a basic test bench to begin learning and developing ion trapping techniques</a:t>
            </a:r>
          </a:p>
          <a:p>
            <a:pPr marL="457200" indent="-457200"/>
            <a:r>
              <a:rPr lang="en-US" b="1">
                <a:solidFill>
                  <a:schemeClr val="accent1"/>
                </a:solidFill>
              </a:rPr>
              <a:t>Studies</a:t>
            </a:r>
            <a:r>
              <a:rPr lang="en-US">
                <a:solidFill>
                  <a:schemeClr val="accent1"/>
                </a:solidFill>
              </a:rPr>
              <a:t> of physics applications that a cooled ion trap could provide in an accelerator setting</a:t>
            </a:r>
          </a:p>
          <a:p>
            <a:pPr marL="0" indent="0">
              <a:buNone/>
            </a:pPr>
            <a:r>
              <a:rPr lang="en-US"/>
              <a:t>The motivations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New way of producing charged particle beams</a:t>
            </a:r>
          </a:p>
          <a:p>
            <a:pPr marL="685800" lvl="1" indent="-342900"/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Near-zero entropy &amp; temperature (“ideal experiment”), quantum limit</a:t>
            </a:r>
          </a:p>
          <a:p>
            <a:pPr marL="685800" lvl="1" indent="-342900"/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Cold ion source test chamber has synergy with BNL ion source technology</a:t>
            </a:r>
          </a:p>
          <a:p>
            <a:pPr marL="685800" lvl="1" indent="-342900"/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Investigating the average current limits of a cooled ion source</a:t>
            </a:r>
          </a:p>
          <a:p>
            <a:pPr marL="685800" lvl="1" indent="-342900"/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Developing new techniques for 3D cooling of beams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Underlying technology for (future) high efficiency, high specific luminosity colliders</a:t>
            </a:r>
          </a:p>
          <a:p>
            <a:pPr marL="685800" lvl="1" indent="-342900"/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Turns a power/intensity problem into a precision problem to get luminosity</a:t>
            </a:r>
          </a:p>
          <a:p>
            <a:pPr marL="685800" lvl="1" indent="-342900"/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With increasing energy and precision, can create high density matter and N-way collisions (fusion)</a:t>
            </a:r>
          </a:p>
          <a:p>
            <a:pPr marL="685800" lvl="1" indent="-342900"/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Could inject low-emittance bunches into RHIC accelerator chain as diagnostic</a:t>
            </a:r>
          </a:p>
          <a:p>
            <a:pPr marL="342900" indent="-342900"/>
            <a:r>
              <a:rPr lang="en-US">
                <a:solidFill>
                  <a:schemeClr val="accent1"/>
                </a:solidFill>
              </a:rPr>
              <a:t>Theoretical interest</a:t>
            </a:r>
          </a:p>
          <a:p>
            <a:pPr marL="685800" lvl="1" indent="-342900"/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Improving our understanding of the fundamental limitations in creating ultralow emittance beams and associated phenomena</a:t>
            </a:r>
          </a:p>
          <a:p>
            <a:pPr marL="685800" lvl="1" indent="-342900"/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Understanding the formation and structure of crystalline beams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Cooled ion traps are commonplace for atomic physics but novel as accelerator sources, only one or two groups worldwide studying them</a:t>
            </a:r>
          </a:p>
          <a:p>
            <a:pPr marL="685800" lvl="1" indent="-342900"/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One group has already applied nanobeams to nitrogen ion implantation in diamond</a:t>
            </a:r>
          </a:p>
          <a:p>
            <a:pPr marL="342900" indent="-342900"/>
            <a:endParaRPr lang="en-US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362E1E-3AA2-B1F6-C717-DF2E479D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</a:t>
            </a:r>
            <a:br>
              <a:rPr lang="en-US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2640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bnl_ppt_template_2021_standard_compressed</Template>
  <TotalTime>271</TotalTime>
  <Words>1293</Words>
  <Application>Microsoft Office PowerPoint</Application>
  <PresentationFormat>On-screen Show (4:3)</PresentationFormat>
  <Paragraphs>142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Symbol</vt:lpstr>
      <vt:lpstr>Times</vt:lpstr>
      <vt:lpstr>Times New Roman</vt:lpstr>
      <vt:lpstr>BNL</vt:lpstr>
      <vt:lpstr>Studies of a laser-cooled ion source for ultralow emittance beams</vt:lpstr>
      <vt:lpstr>FY2024 NPP LDRD Type B Proposal </vt:lpstr>
      <vt:lpstr>FY2024 NPP LDRD Type B Proposal</vt:lpstr>
      <vt:lpstr>Motivation: High Specific Luminosity</vt:lpstr>
      <vt:lpstr>PowerPoint Presentation</vt:lpstr>
      <vt:lpstr>Coulomb Crystal Simulations</vt:lpstr>
      <vt:lpstr>Project Goals, Deliverables, Methods</vt:lpstr>
      <vt:lpstr>Personnel, Procurements</vt:lpstr>
      <vt:lpstr>Summary  </vt:lpstr>
      <vt:lpstr>Backup</vt:lpstr>
      <vt:lpstr>Laser Cooling Experiments 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Capasso, Frances</dc:creator>
  <cp:keywords/>
  <dc:description/>
  <cp:lastModifiedBy>Brooks, Stephen</cp:lastModifiedBy>
  <cp:revision>27</cp:revision>
  <dcterms:created xsi:type="dcterms:W3CDTF">2022-02-16T00:10:48Z</dcterms:created>
  <dcterms:modified xsi:type="dcterms:W3CDTF">2023-02-28T20:22:37Z</dcterms:modified>
  <cp:category/>
</cp:coreProperties>
</file>